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0" r:id="rId3"/>
    <p:sldId id="314" r:id="rId4"/>
    <p:sldId id="257" r:id="rId5"/>
    <p:sldId id="329" r:id="rId6"/>
    <p:sldId id="330" r:id="rId7"/>
    <p:sldId id="281" r:id="rId8"/>
    <p:sldId id="323" r:id="rId9"/>
    <p:sldId id="324" r:id="rId10"/>
    <p:sldId id="325" r:id="rId11"/>
    <p:sldId id="334" r:id="rId12"/>
    <p:sldId id="331" r:id="rId13"/>
    <p:sldId id="326" r:id="rId14"/>
    <p:sldId id="327" r:id="rId15"/>
    <p:sldId id="288" r:id="rId16"/>
    <p:sldId id="322" r:id="rId17"/>
    <p:sldId id="337" r:id="rId18"/>
    <p:sldId id="338" r:id="rId19"/>
    <p:sldId id="339" r:id="rId20"/>
    <p:sldId id="340" r:id="rId21"/>
    <p:sldId id="341" r:id="rId22"/>
    <p:sldId id="342" r:id="rId23"/>
    <p:sldId id="34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083"/>
    <p:restoredTop sz="96327"/>
  </p:normalViewPr>
  <p:slideViewPr>
    <p:cSldViewPr snapToGrid="0" snapToObjects="1">
      <p:cViewPr>
        <p:scale>
          <a:sx n="61" d="100"/>
          <a:sy n="61" d="100"/>
        </p:scale>
        <p:origin x="144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2DE0-116A-0249-9385-5BA61ECD5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AD236-9479-6544-864B-EAA943C86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FB7A2-BA85-4440-BD64-407F5518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224AB-16ED-A344-AD43-BB67ABA0AD9D}" type="datetimeFigureOut">
              <a:rPr lang="en-US" smtClean="0"/>
              <a:t>3/11/23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D6EDC-7780-804B-948F-F2FD9B8F6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92581-328E-7441-95C0-50DF8A1E2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62B1-4732-BE4E-B0E2-B8BA48AD3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8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0129-EB9C-CE4A-A329-819B5DD4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6D78C9-9295-6E40-9C94-06AD939D2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F5800-D62F-734D-8E8B-1D8F011F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224AB-16ED-A344-AD43-BB67ABA0AD9D}" type="datetimeFigureOut">
              <a:rPr lang="en-US" smtClean="0"/>
              <a:t>3/11/23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D4C7D-426B-0048-BC77-DF2727D0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56E43-F67E-634A-A820-D00189AAC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62B1-4732-BE4E-B0E2-B8BA48AD3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84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87DD89-C748-9541-9E9D-F9506D516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604C3-015D-C34D-988E-8A27A88C3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4AC5C-5DD9-934E-9996-736B9505E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224AB-16ED-A344-AD43-BB67ABA0AD9D}" type="datetimeFigureOut">
              <a:rPr lang="en-US" smtClean="0"/>
              <a:t>3/11/23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4EFFA-3643-0C41-A6B4-1D5B9570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0ADA1-A58A-D34E-801E-CA6D4AAC9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62B1-4732-BE4E-B0E2-B8BA48AD3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5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7778-3568-F442-9920-C98C3E70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BF560-EA9E-2745-8275-31632453D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46943-5576-E342-8882-771731819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224AB-16ED-A344-AD43-BB67ABA0AD9D}" type="datetimeFigureOut">
              <a:rPr lang="en-US" smtClean="0"/>
              <a:t>3/11/23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27B4D-6826-9347-8C0A-23CE4E8F2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2A4EF-6A87-3A46-949E-D74E5FABD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62B1-4732-BE4E-B0E2-B8BA48AD3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2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31FC-CE25-684E-8C58-5FFC0F6F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BD6DB-5BCF-F840-8F7A-BC6C3F186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55CEC-CE7C-E443-9732-F414ABC9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224AB-16ED-A344-AD43-BB67ABA0AD9D}" type="datetimeFigureOut">
              <a:rPr lang="en-US" smtClean="0"/>
              <a:t>3/11/23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8AD8A-8199-8749-A8A6-53EFFD2D9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CC8D1-063B-3645-A767-37AA2BCE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62B1-4732-BE4E-B0E2-B8BA48AD3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76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C4B1-D711-114C-A45C-964C7DD0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D2BB3-4D5D-6848-B704-6309ED114F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599E61-8D0F-A243-B752-A172C7EDE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7564A-D2CB-7A4D-A327-EB160B21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224AB-16ED-A344-AD43-BB67ABA0AD9D}" type="datetimeFigureOut">
              <a:rPr lang="en-US" smtClean="0"/>
              <a:t>3/11/23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69779-D9C5-C54E-97B2-923E371F5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241E3-69AA-D94B-A584-AF03C32F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62B1-4732-BE4E-B0E2-B8BA48AD3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4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BAF6-6617-7A45-BA99-7B8BABA86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E3E75-F595-D945-A98C-52EA1C31D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6BAF7-219C-114C-A68B-2EAA90E6D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D3A774-9405-C548-A28C-DFDDA5FE8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EC4508-5E49-E445-90BB-E34EA3BCA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B7A1A2-9583-F54F-815A-286D25CA6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224AB-16ED-A344-AD43-BB67ABA0AD9D}" type="datetimeFigureOut">
              <a:rPr lang="en-US" smtClean="0"/>
              <a:t>3/11/23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0A6088-6F97-3A41-ABEA-2B3665C06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CB6AE1-E51C-B04C-BE0C-6A41C314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62B1-4732-BE4E-B0E2-B8BA48AD3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89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4C69-EB8E-9C4B-9E94-6A9AD28D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621F6-CBC5-8945-8FAB-8353B154E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224AB-16ED-A344-AD43-BB67ABA0AD9D}" type="datetimeFigureOut">
              <a:rPr lang="en-US" smtClean="0"/>
              <a:t>3/11/23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F3296D-2592-7444-A5BD-B90264879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B7756-5EAB-7645-A657-9AE687C2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62B1-4732-BE4E-B0E2-B8BA48AD3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05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DD32B-4124-5042-8C12-BB340E1E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224AB-16ED-A344-AD43-BB67ABA0AD9D}" type="datetimeFigureOut">
              <a:rPr lang="en-US" smtClean="0"/>
              <a:t>3/11/23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8B080-D172-8C47-B55F-94A610D8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12B01-FA1B-B44A-88EA-31AC53A79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62B1-4732-BE4E-B0E2-B8BA48AD3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19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3B60-FEE2-FC41-87BA-B007F146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83453-1F37-4D47-92C4-6238FD636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FF40E-7303-894F-87A6-72806544E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7A17B-D9F8-0649-B2B3-7AC7FD7A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224AB-16ED-A344-AD43-BB67ABA0AD9D}" type="datetimeFigureOut">
              <a:rPr lang="en-US" smtClean="0"/>
              <a:t>3/11/23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5BAFD-950C-9F45-BA3A-77E9D67F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E3BED-B031-A14E-A44A-8A450A31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62B1-4732-BE4E-B0E2-B8BA48AD3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24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B1E60-D127-0C4C-8687-FB9616C0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1431DC-A0C7-7D4F-A4BE-4CB0BCB2FC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C99F5-B07C-1A42-B104-7EF4F386A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C558-8CF3-CE4C-A2F8-350247B74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224AB-16ED-A344-AD43-BB67ABA0AD9D}" type="datetimeFigureOut">
              <a:rPr lang="en-US" smtClean="0"/>
              <a:t>3/11/23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96EE8-F1B3-C64D-902D-2CC2BC96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E6C56-5492-6444-8BE0-08F07A6A9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62B1-4732-BE4E-B0E2-B8BA48AD3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8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FF6D72-3348-F347-974B-1D3415E49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192C1-CFD1-A04B-9AB0-8C83BC6FD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A886E-1F12-264A-9057-2BECDBC69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224AB-16ED-A344-AD43-BB67ABA0AD9D}" type="datetimeFigureOut">
              <a:rPr lang="en-US" smtClean="0"/>
              <a:t>3/11/23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A3D14-AEB6-6848-8686-266085A80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EF3E5-C07D-0F4E-8D36-44CA92B61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E62B1-4732-BE4E-B0E2-B8BA48AD3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1726-CF6C-7642-A8D9-00284C1FED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CNNs and AEs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BC134-DA82-C246-8A0E-BA735C266E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19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80490" y="2176669"/>
            <a:ext cx="9088897" cy="4000293"/>
          </a:xfrm>
        </p:spPr>
        <p:txBody>
          <a:bodyPr/>
          <a:lstStyle/>
          <a:p>
            <a:r>
              <a:rPr lang="en-US" dirty="0"/>
              <a:t>Depth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Padding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and Zero Padding</a:t>
            </a:r>
          </a:p>
        </p:txBody>
      </p:sp>
      <p:pic>
        <p:nvPicPr>
          <p:cNvPr id="4098" name="Picture 2" descr="creen Shot 2016-08-10 at 3.42.35 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976" y="1397034"/>
            <a:ext cx="3199963" cy="160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252" y="3001005"/>
            <a:ext cx="3824264" cy="344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04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weights and biases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Same weights and biases are used within one convolutional operation</a:t>
                </a:r>
              </a:p>
              <a:p>
                <a:r>
                  <a:rPr lang="en-US" dirty="0"/>
                  <a:t>E.g., output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hidden neuron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All neurons in on</a:t>
                </a:r>
                <a:r>
                  <a:rPr lang="en-US" altLang="zh-CN" dirty="0"/>
                  <a:t>e</a:t>
                </a:r>
                <a:r>
                  <a:rPr lang="en-US" dirty="0"/>
                  <a:t> filter detect the same feature (helps with translations)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1919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452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weights and biases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use shared weights?</a:t>
            </a:r>
          </a:p>
          <a:p>
            <a:r>
              <a:rPr lang="en-US" dirty="0"/>
              <a:t>Greatly reduces the number of parameters (faster training)</a:t>
            </a:r>
          </a:p>
          <a:p>
            <a:r>
              <a:rPr lang="en-US" dirty="0"/>
              <a:t>MNIST Example</a:t>
            </a:r>
          </a:p>
          <a:p>
            <a:pPr lvl="1"/>
            <a:r>
              <a:rPr lang="en-US" dirty="0"/>
              <a:t>CNN layer with 20 feature maps: 520 parameters</a:t>
            </a:r>
          </a:p>
          <a:p>
            <a:pPr lvl="1"/>
            <a:r>
              <a:rPr lang="en-US" dirty="0"/>
              <a:t>Fully connected neural net with 30 hidden neurons: 23,550 parameters</a:t>
            </a:r>
          </a:p>
        </p:txBody>
      </p:sp>
    </p:spTree>
    <p:extLst>
      <p:ext uri="{BB962C8B-B14F-4D97-AF65-F5344CB8AC3E}">
        <p14:creationId xmlns:p14="http://schemas.microsoft.com/office/powerpoint/2010/main" val="77017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163" y="778672"/>
            <a:ext cx="6157844" cy="45051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9619" y="5486400"/>
            <a:ext cx="6234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Downsampling</a:t>
            </a:r>
            <a:r>
              <a:rPr lang="en-US" dirty="0"/>
              <a:t> the results by pooling values by averaging or max</a:t>
            </a:r>
          </a:p>
          <a:p>
            <a:endParaRPr lang="en-US" dirty="0"/>
          </a:p>
          <a:p>
            <a:r>
              <a:rPr lang="en-US" dirty="0"/>
              <a:t>Max pool is used more commonly</a:t>
            </a:r>
          </a:p>
        </p:txBody>
      </p:sp>
    </p:spTree>
    <p:extLst>
      <p:ext uri="{BB962C8B-B14F-4D97-AF65-F5344CB8AC3E}">
        <p14:creationId xmlns:p14="http://schemas.microsoft.com/office/powerpoint/2010/main" val="137412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321" y="1350176"/>
            <a:ext cx="6055139" cy="391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83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layers detected features</a:t>
            </a:r>
          </a:p>
          <a:p>
            <a:r>
              <a:rPr lang="en-US" dirty="0"/>
              <a:t>Pooling layers reduced complexity</a:t>
            </a:r>
          </a:p>
          <a:p>
            <a:r>
              <a:rPr lang="en-US" dirty="0"/>
              <a:t>Now we have a set of feature maps</a:t>
            </a:r>
          </a:p>
          <a:p>
            <a:r>
              <a:rPr lang="en-US" dirty="0"/>
              <a:t>Can combine them nonlinearly to classify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 to combine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704" y="4203700"/>
            <a:ext cx="78994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01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19301"/>
            <a:ext cx="9144000" cy="2798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0475" y="5372439"/>
            <a:ext cx="442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convolutional unit has the same weight.</a:t>
            </a:r>
          </a:p>
        </p:txBody>
      </p:sp>
    </p:spTree>
    <p:extLst>
      <p:ext uri="{BB962C8B-B14F-4D97-AF65-F5344CB8AC3E}">
        <p14:creationId xmlns:p14="http://schemas.microsoft.com/office/powerpoint/2010/main" val="244979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</a:t>
            </a:r>
            <a:r>
              <a:rPr lang="en-US" dirty="0" err="1"/>
              <a:t>Autoencoders</a:t>
            </a:r>
            <a:endParaRPr lang="en-US" dirty="0"/>
          </a:p>
        </p:txBody>
      </p:sp>
      <p:pic>
        <p:nvPicPr>
          <p:cNvPr id="1026" name="Picture 2" descr="https://miro.medium.com/max/3200/1*nmnm2rRJjaBD1TCUgL4d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822" y="2353015"/>
            <a:ext cx="7620000" cy="254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D3B95C-48EF-7043-A8C3-D7E25CF391C1}"/>
              </a:ext>
            </a:extLst>
          </p:cNvPr>
          <p:cNvSpPr txBox="1"/>
          <p:nvPr/>
        </p:nvSpPr>
        <p:spPr>
          <a:xfrm>
            <a:off x="3415003" y="1690688"/>
            <a:ext cx="19107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Encoder:</a:t>
            </a:r>
          </a:p>
          <a:p>
            <a:r>
              <a:rPr lang="en-US" altLang="zh-CN" sz="2400" dirty="0"/>
              <a:t>conv</a:t>
            </a:r>
            <a:r>
              <a:rPr lang="zh-CN" altLang="en-US" sz="2400" dirty="0"/>
              <a:t> </a:t>
            </a:r>
            <a:r>
              <a:rPr lang="en-US" altLang="zh-CN" sz="2400" dirty="0"/>
              <a:t>layers</a:t>
            </a:r>
          </a:p>
          <a:p>
            <a:r>
              <a:rPr lang="en-US" altLang="zh-CN" sz="2400" dirty="0"/>
              <a:t>pooling</a:t>
            </a:r>
            <a:r>
              <a:rPr lang="zh-CN" altLang="en-US" sz="2400" dirty="0"/>
              <a:t> </a:t>
            </a:r>
            <a:r>
              <a:rPr lang="en-US" altLang="zh-CN" sz="2400" dirty="0"/>
              <a:t>layers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A62BD-0946-B445-B518-31A0184DF666}"/>
              </a:ext>
            </a:extLst>
          </p:cNvPr>
          <p:cNvSpPr txBox="1"/>
          <p:nvPr/>
        </p:nvSpPr>
        <p:spPr>
          <a:xfrm>
            <a:off x="6269543" y="1557054"/>
            <a:ext cx="2070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Decoder:</a:t>
            </a:r>
          </a:p>
          <a:p>
            <a:r>
              <a:rPr lang="en-US" altLang="zh-CN" sz="2400" dirty="0"/>
              <a:t>transpose</a:t>
            </a:r>
            <a:r>
              <a:rPr lang="zh-CN" altLang="en-US" sz="2400" dirty="0"/>
              <a:t> </a:t>
            </a:r>
            <a:r>
              <a:rPr lang="en-US" altLang="zh-CN" sz="2400" dirty="0"/>
              <a:t>conv</a:t>
            </a:r>
          </a:p>
          <a:p>
            <a:r>
              <a:rPr lang="en-US" altLang="zh-CN" sz="2400" dirty="0" err="1"/>
              <a:t>upsampling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59AF2-4261-EE4D-90E8-2164C5E7907A}"/>
              </a:ext>
            </a:extLst>
          </p:cNvPr>
          <p:cNvSpPr txBox="1"/>
          <p:nvPr/>
        </p:nvSpPr>
        <p:spPr>
          <a:xfrm>
            <a:off x="3124345" y="4797980"/>
            <a:ext cx="124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dim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2697C-4F35-AD42-B893-67B3D5B0C217}"/>
              </a:ext>
            </a:extLst>
          </p:cNvPr>
          <p:cNvSpPr txBox="1"/>
          <p:nvPr/>
        </p:nvSpPr>
        <p:spPr>
          <a:xfrm>
            <a:off x="6321616" y="4820805"/>
            <a:ext cx="137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dim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582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Decoding: Transposing Convolutions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99181"/>
            <a:ext cx="9144000" cy="36596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4087" y="5804452"/>
            <a:ext cx="768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gives amount of input value being distributed to each of the output cells</a:t>
            </a:r>
          </a:p>
        </p:txBody>
      </p:sp>
    </p:spTree>
    <p:extLst>
      <p:ext uri="{BB962C8B-B14F-4D97-AF65-F5344CB8AC3E}">
        <p14:creationId xmlns:p14="http://schemas.microsoft.com/office/powerpoint/2010/main" val="1765426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Decoding: Transposed Convolutions</a:t>
            </a:r>
          </a:p>
        </p:txBody>
      </p:sp>
      <p:pic>
        <p:nvPicPr>
          <p:cNvPr id="4100" name="Picture 4" descr="https://miro.medium.com/max/1972/1*kOThnLR8Fge_AJcHrkR3d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1" y="1690688"/>
            <a:ext cx="5665427" cy="311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217" y="3837165"/>
            <a:ext cx="5088834" cy="249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30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a series of Pixel Values</a:t>
            </a:r>
          </a:p>
        </p:txBody>
      </p:sp>
      <p:pic>
        <p:nvPicPr>
          <p:cNvPr id="1026" name="Picture 2" descr="https://cdn-images-1.medium.com/max/1600/1*zY1qFB9aFfZz66YxxoI2aw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706" y="1466604"/>
            <a:ext cx="3869634" cy="386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4714" y="1749287"/>
            <a:ext cx="1854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Grayscale images:</a:t>
            </a:r>
          </a:p>
          <a:p>
            <a:r>
              <a:rPr lang="en-US" dirty="0"/>
              <a:t>0=Black </a:t>
            </a:r>
          </a:p>
          <a:p>
            <a:r>
              <a:rPr lang="en-US" dirty="0"/>
              <a:t>255 = White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13113" y="6016487"/>
            <a:ext cx="249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locality structure </a:t>
            </a:r>
          </a:p>
        </p:txBody>
      </p:sp>
    </p:spTree>
    <p:extLst>
      <p:ext uri="{BB962C8B-B14F-4D97-AF65-F5344CB8AC3E}">
        <p14:creationId xmlns:p14="http://schemas.microsoft.com/office/powerpoint/2010/main" val="1167159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output cell perspective</a:t>
            </a:r>
          </a:p>
        </p:txBody>
      </p:sp>
      <p:pic>
        <p:nvPicPr>
          <p:cNvPr id="5122" name="Picture 2" descr="https://miro.medium.com/max/1972/1*yoQ62ckovnGYV2vSIq9q4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63756"/>
            <a:ext cx="7824618" cy="430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61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Checkerboard Artifacts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18863"/>
            <a:ext cx="9144000" cy="26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0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981" y="1955248"/>
            <a:ext cx="63627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82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FF91F-221C-A04E-AA0F-E26FB95A8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U-Net:AE-like</a:t>
            </a:r>
            <a:r>
              <a:rPr lang="en-US" dirty="0"/>
              <a:t> architecture for segmentation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87B04-6DB1-D24B-95C7-BEA92860B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34" y="1667284"/>
            <a:ext cx="6373609" cy="3361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06D948-B9B6-5D49-9480-FAE06DEEF34F}"/>
              </a:ext>
            </a:extLst>
          </p:cNvPr>
          <p:cNvSpPr txBox="1"/>
          <p:nvPr/>
        </p:nvSpPr>
        <p:spPr>
          <a:xfrm>
            <a:off x="8068962" y="3163330"/>
            <a:ext cx="244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Ronneberger</a:t>
            </a:r>
            <a:r>
              <a:rPr lang="en-US" dirty="0"/>
              <a:t> et al. 2015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5251B4-C602-DB46-BCB2-68640ADB6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88" y="5190716"/>
            <a:ext cx="58547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5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2587" y="852836"/>
            <a:ext cx="8821356" cy="511209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CNNs use three basic ideas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Local receptive fields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Shared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130985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receptive fields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1" y="6379286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taken from Michael </a:t>
            </a:r>
            <a:r>
              <a:rPr lang="en-US" sz="1200" dirty="0" err="1"/>
              <a:t>Neilsen’s</a:t>
            </a:r>
            <a:r>
              <a:rPr lang="en-US" sz="1200" dirty="0"/>
              <a:t> book “Neural Networks and Deep Learning”</a:t>
            </a:r>
          </a:p>
        </p:txBody>
      </p:sp>
      <p:pic>
        <p:nvPicPr>
          <p:cNvPr id="1026" name="Picture 2" descr="http://neuralnetworksanddeeplearning.com/images/tikz4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636" y="2534445"/>
            <a:ext cx="6417365" cy="31972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04730" y="181444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Standard Neural Network (all nodes are connected, input is a vector)</a:t>
            </a:r>
          </a:p>
        </p:txBody>
      </p:sp>
    </p:spTree>
    <p:extLst>
      <p:ext uri="{BB962C8B-B14F-4D97-AF65-F5344CB8AC3E}">
        <p14:creationId xmlns:p14="http://schemas.microsoft.com/office/powerpoint/2010/main" val="1120794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receptive fields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1" y="6379286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taken from Michael </a:t>
            </a:r>
            <a:r>
              <a:rPr lang="en-US" sz="1200" dirty="0" err="1"/>
              <a:t>Neilsen’s</a:t>
            </a:r>
            <a:r>
              <a:rPr lang="en-US" sz="1200" dirty="0"/>
              <a:t> book “Neural Networks and Deep Learning”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0" y="180226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Make connections in small, localized regions of the input image</a:t>
            </a:r>
          </a:p>
        </p:txBody>
      </p:sp>
      <p:pic>
        <p:nvPicPr>
          <p:cNvPr id="4098" name="Picture 2" descr="http://neuralnetworksanddeeplearning.com/images/tikz4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2634456"/>
            <a:ext cx="4781550" cy="24574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132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receptive fields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1" y="6379286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taken from Michael </a:t>
            </a:r>
            <a:r>
              <a:rPr lang="en-US" sz="1200" dirty="0" err="1"/>
              <a:t>Neilsen’s</a:t>
            </a:r>
            <a:r>
              <a:rPr lang="en-US" sz="1200" dirty="0"/>
              <a:t> book “Neural Networks and Deep Learning”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0" y="180226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Slide the local receptive field over by one (or more) pixel and repeat</a:t>
            </a:r>
          </a:p>
        </p:txBody>
      </p:sp>
      <p:pic>
        <p:nvPicPr>
          <p:cNvPr id="5122" name="Picture 2" descr="http://neuralnetworksanddeeplearning.com/images/tikz4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2634456"/>
            <a:ext cx="4781550" cy="24574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357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1670" y="-74262"/>
            <a:ext cx="10515600" cy="1325563"/>
          </a:xfrm>
        </p:spPr>
        <p:txBody>
          <a:bodyPr/>
          <a:lstStyle/>
          <a:p>
            <a:r>
              <a:rPr lang="en-US" dirty="0"/>
              <a:t>The convolution operation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87" y="1339229"/>
            <a:ext cx="21971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053" y="1339229"/>
            <a:ext cx="1524000" cy="1333500"/>
          </a:xfrm>
          <a:prstGeom prst="rect">
            <a:avLst/>
          </a:prstGeom>
        </p:spPr>
      </p:pic>
      <p:pic>
        <p:nvPicPr>
          <p:cNvPr id="2050" name="Picture 2" descr="http://deeplearning.stanford.edu/wiki/images/6/6c/Convolution_schematic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100" y="3588372"/>
            <a:ext cx="3812900" cy="278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48940" y="2027583"/>
            <a:ext cx="2260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Pointwise multiply</a:t>
            </a:r>
          </a:p>
          <a:p>
            <a:pPr marL="342900" indent="-342900">
              <a:buAutoNum type="arabicPeriod"/>
            </a:pPr>
            <a:r>
              <a:rPr lang="en-US" dirty="0"/>
              <a:t>Add results</a:t>
            </a:r>
          </a:p>
          <a:p>
            <a:pPr marL="342900" indent="-342900">
              <a:buAutoNum type="arabicPeriod"/>
            </a:pPr>
            <a:r>
              <a:rPr lang="en-US" dirty="0"/>
              <a:t>Translate filter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93845" y="2526560"/>
            <a:ext cx="1809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Filter/</a:t>
            </a:r>
          </a:p>
          <a:p>
            <a:r>
              <a:rPr lang="en-US" dirty="0"/>
              <a:t>Feature detector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2163" y="3172891"/>
            <a:ext cx="75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141746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3166" y="107184"/>
            <a:ext cx="10515600" cy="1325563"/>
          </a:xfrm>
        </p:spPr>
        <p:txBody>
          <a:bodyPr/>
          <a:lstStyle/>
          <a:p>
            <a:r>
              <a:rPr lang="en-US" dirty="0"/>
              <a:t>Filters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2" y="1945957"/>
            <a:ext cx="1925430" cy="18080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8557" y="1510748"/>
            <a:ext cx="159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 </a:t>
            </a:r>
          </a:p>
        </p:txBody>
      </p:sp>
      <p:pic>
        <p:nvPicPr>
          <p:cNvPr id="3074" name="Picture 2" descr="creen Shot 2016-08-05 at 11.03.00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452" y="107184"/>
            <a:ext cx="4015409" cy="659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053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522" y="278122"/>
            <a:ext cx="10515600" cy="1325563"/>
          </a:xfrm>
        </p:spPr>
        <p:txBody>
          <a:bodyPr/>
          <a:lstStyle/>
          <a:p>
            <a:r>
              <a:rPr lang="en-US" dirty="0"/>
              <a:t>Stride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87" y="3926729"/>
            <a:ext cx="5489713" cy="2808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487" y="940904"/>
            <a:ext cx="5370443" cy="25648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6749" y="2107096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Stride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6749" y="5155096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Stride 2</a:t>
            </a:r>
          </a:p>
        </p:txBody>
      </p:sp>
    </p:spTree>
    <p:extLst>
      <p:ext uri="{BB962C8B-B14F-4D97-AF65-F5344CB8AC3E}">
        <p14:creationId xmlns:p14="http://schemas.microsoft.com/office/powerpoint/2010/main" val="235475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</TotalTime>
  <Words>346</Words>
  <Application>Microsoft Macintosh PowerPoint</Application>
  <PresentationFormat>Widescreen</PresentationFormat>
  <Paragraphs>80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CNNs and AEs</vt:lpstr>
      <vt:lpstr>Images are a series of Pixel Values</vt:lpstr>
      <vt:lpstr>PowerPoint Presentation</vt:lpstr>
      <vt:lpstr>Local receptive fields</vt:lpstr>
      <vt:lpstr>Local receptive fields</vt:lpstr>
      <vt:lpstr>Local receptive fields</vt:lpstr>
      <vt:lpstr>The convolution operation</vt:lpstr>
      <vt:lpstr>Filters </vt:lpstr>
      <vt:lpstr>Stride</vt:lpstr>
      <vt:lpstr>Depth and Zero Padding</vt:lpstr>
      <vt:lpstr>Shared weights and biases</vt:lpstr>
      <vt:lpstr>Shared weights and biases</vt:lpstr>
      <vt:lpstr>Pooling</vt:lpstr>
      <vt:lpstr>PowerPoint Presentation</vt:lpstr>
      <vt:lpstr>Fully connected layer to combine</vt:lpstr>
      <vt:lpstr>CNN Architecture</vt:lpstr>
      <vt:lpstr>Convolutional Autoencoders</vt:lpstr>
      <vt:lpstr>Decoding: Transposing Convolutions</vt:lpstr>
      <vt:lpstr>Decoding: Transposed Convolutions</vt:lpstr>
      <vt:lpstr>From the output cell perspective</vt:lpstr>
      <vt:lpstr>Checkerboard Artifacts</vt:lpstr>
      <vt:lpstr>Upsampling</vt:lpstr>
      <vt:lpstr>U-Net:AE-like architecture for segmentation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CNNs</dc:title>
  <dc:creator>Krishnaswamy, Smita</dc:creator>
  <cp:lastModifiedBy>Wenxin Xu</cp:lastModifiedBy>
  <cp:revision>5</cp:revision>
  <dcterms:created xsi:type="dcterms:W3CDTF">2021-11-28T20:48:19Z</dcterms:created>
  <dcterms:modified xsi:type="dcterms:W3CDTF">2023-03-11T06:29:31Z</dcterms:modified>
</cp:coreProperties>
</file>